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k, Michael John" userId="0b8ad1db-7adb-4dec-a258-d0125149f021" providerId="ADAL" clId="{B5108A05-3B94-430E-ABB6-5F15B4110105}"/>
    <pc:docChg chg="custSel delSld modSld">
      <pc:chgData name="Janik, Michael John" userId="0b8ad1db-7adb-4dec-a258-d0125149f021" providerId="ADAL" clId="{B5108A05-3B94-430E-ABB6-5F15B4110105}" dt="2022-06-16T18:13:37.369" v="35" actId="47"/>
      <pc:docMkLst>
        <pc:docMk/>
      </pc:docMkLst>
      <pc:sldChg chg="addSp delSp modSp mod">
        <pc:chgData name="Janik, Michael John" userId="0b8ad1db-7adb-4dec-a258-d0125149f021" providerId="ADAL" clId="{B5108A05-3B94-430E-ABB6-5F15B4110105}" dt="2022-06-16T18:13:08.593" v="32" actId="478"/>
        <pc:sldMkLst>
          <pc:docMk/>
          <pc:sldMk cId="0" sldId="256"/>
        </pc:sldMkLst>
        <pc:spChg chg="add del mod">
          <ac:chgData name="Janik, Michael John" userId="0b8ad1db-7adb-4dec-a258-d0125149f021" providerId="ADAL" clId="{B5108A05-3B94-430E-ABB6-5F15B4110105}" dt="2022-06-16T18:13:08.593" v="32" actId="478"/>
          <ac:spMkLst>
            <pc:docMk/>
            <pc:sldMk cId="0" sldId="256"/>
            <ac:spMk id="3" creationId="{C60B8E5F-1727-C1D0-A346-49B5141C180E}"/>
          </ac:spMkLst>
        </pc:spChg>
        <pc:spChg chg="mod">
          <ac:chgData name="Janik, Michael John" userId="0b8ad1db-7adb-4dec-a258-d0125149f021" providerId="ADAL" clId="{B5108A05-3B94-430E-ABB6-5F15B4110105}" dt="2022-06-16T18:13:00.581" v="30" actId="20577"/>
          <ac:spMkLst>
            <pc:docMk/>
            <pc:sldMk cId="0" sldId="256"/>
            <ac:spMk id="54" creationId="{00000000-0000-0000-0000-000000000000}"/>
          </ac:spMkLst>
        </pc:spChg>
        <pc:spChg chg="del">
          <ac:chgData name="Janik, Michael John" userId="0b8ad1db-7adb-4dec-a258-d0125149f021" providerId="ADAL" clId="{B5108A05-3B94-430E-ABB6-5F15B4110105}" dt="2022-06-16T18:13:05.475" v="31" actId="478"/>
          <ac:spMkLst>
            <pc:docMk/>
            <pc:sldMk cId="0" sldId="256"/>
            <ac:spMk id="55" creationId="{00000000-0000-0000-0000-000000000000}"/>
          </ac:spMkLst>
        </pc:spChg>
      </pc:sldChg>
      <pc:sldChg chg="del">
        <pc:chgData name="Janik, Michael John" userId="0b8ad1db-7adb-4dec-a258-d0125149f021" providerId="ADAL" clId="{B5108A05-3B94-430E-ABB6-5F15B4110105}" dt="2022-06-16T18:13:13.752" v="33" actId="47"/>
        <pc:sldMkLst>
          <pc:docMk/>
          <pc:sldMk cId="0" sldId="258"/>
        </pc:sldMkLst>
      </pc:sldChg>
      <pc:sldChg chg="del">
        <pc:chgData name="Janik, Michael John" userId="0b8ad1db-7adb-4dec-a258-d0125149f021" providerId="ADAL" clId="{B5108A05-3B94-430E-ABB6-5F15B4110105}" dt="2022-06-16T18:13:15.099" v="34" actId="47"/>
        <pc:sldMkLst>
          <pc:docMk/>
          <pc:sldMk cId="0" sldId="259"/>
        </pc:sldMkLst>
      </pc:sldChg>
      <pc:sldChg chg="del">
        <pc:chgData name="Janik, Michael John" userId="0b8ad1db-7adb-4dec-a258-d0125149f021" providerId="ADAL" clId="{B5108A05-3B94-430E-ABB6-5F15B4110105}" dt="2022-06-16T18:13:37.369" v="35" actId="47"/>
        <pc:sldMkLst>
          <pc:docMk/>
          <pc:sldMk cId="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983444b0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983444b0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96daf76b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96daf76b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83444b0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983444b0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96daf76b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96daf76b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6daf76b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96daf76b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6daf76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96daf76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96daf76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96daf76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96daf76b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96daf76b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a976055a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a976055a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83444b0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83444b0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96daf76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96daf76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a13c7162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a13c7162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983444b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983444b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96daf76b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96daf76b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a13c7162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a13c7162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a13c716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a13c716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a13c7162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a13c7162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6daf76b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96daf76b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96daf76b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96daf76b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a976055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a976055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96daf76b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96daf76b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a475652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a4756520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96daf76b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96daf76b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96daf76b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96daf76b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96daf76b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96daf76b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014c83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014c83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96daf76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96daf76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a976055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a976055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96daf76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96daf76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96daf76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96daf76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Slide 8 2017</a:t>
            </a:r>
            <a:endParaRPr sz="1000">
              <a:solidFill>
                <a:srgbClr val="595959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Maybe use conductivity graph, look into to see if worth talking about</a:t>
            </a:r>
            <a:endParaRPr sz="1000">
              <a:solidFill>
                <a:srgbClr val="595959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Membrane serves as electrolyte</a:t>
            </a:r>
            <a:endParaRPr sz="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6daf76b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6daf76b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96daf76b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96daf76b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96daf76b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96daf76b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96daf76b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96daf76b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8ZH7vwzzE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" baseline="-25000" dirty="0"/>
              <a:t>2</a:t>
            </a:r>
            <a:r>
              <a:rPr lang="en" dirty="0"/>
              <a:t> fuel cell slides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32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Fuel Cell Polarization curve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1042150"/>
            <a:ext cx="6386599" cy="3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1086975" y="1557625"/>
            <a:ext cx="12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1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2628900" y="246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Region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44050" y="356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Region 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295675" y="702450"/>
            <a:ext cx="25902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maximum power, the efficiency of the hydrogen fuel cell is 50%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Fuel Cell efficiency is given by: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η=∆V/E0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exists a tradeoff between power and efficiency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often does one really need maximum power?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Platinum is the most common catalyst in PEM Fuel Cells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Platinum is used at both the anode and cathode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Small particles exist on the electrode surrounded by larger carbon particles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currently costs about $38/gram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0.2 grams are required to make a single cell sandwich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current world reserves are estimated to be 69,000 tons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850" y="2864900"/>
            <a:ext cx="3321549" cy="21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-959162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000000"/>
                </a:solidFill>
                <a:highlight>
                  <a:srgbClr val="FFFFFF"/>
                </a:highlight>
              </a:rPr>
              <a:t>Platinum metal reserves worldwide as of 2020, by country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37" y="1137800"/>
            <a:ext cx="5506625" cy="3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6404350" y="1220825"/>
            <a:ext cx="2641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Most of the world’s platinum exists in South Africa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United States does not have much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either need to import it, or find a cheaper, more abundant catalyst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Activity #1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8903"/>
            <a:ext cx="9144001" cy="402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Activity #1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326350"/>
            <a:ext cx="84963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75" y="314900"/>
            <a:ext cx="8531924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Hydrogen Fuel Cells are Used in Transportation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5" y="1524850"/>
            <a:ext cx="5199076" cy="28085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5552850" y="1290325"/>
            <a:ext cx="32796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Hydrogen and oxygen are supplied to fuel cell stack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Fuel cell produces electricity, heat, and water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Electricity is used to power electric motor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Light-duty fuel cell vehicles can travel for an average of 300 miles before refueling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~3-5 min fueling 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50% theoretical efficiency at maximum power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Hydrogen Production- Steam Methane Reforming Process (SMR)</a:t>
            </a:r>
            <a:endParaRPr sz="235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AutoNum type="arabicPeriod"/>
            </a:pP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high-temperature steam (</a:t>
            </a:r>
            <a:r>
              <a:rPr lang="en" sz="1350" b="1">
                <a:solidFill>
                  <a:srgbClr val="292929"/>
                </a:solidFill>
                <a:highlight>
                  <a:srgbClr val="FFFFFF"/>
                </a:highlight>
              </a:rPr>
              <a:t>700°C–1,000°C</a:t>
            </a: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) is used to produce hydrogen from a methane source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AutoNum type="arabicPeriod"/>
            </a:pP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methane reacts with steam under </a:t>
            </a:r>
            <a:r>
              <a:rPr lang="en" sz="1350" b="1">
                <a:solidFill>
                  <a:srgbClr val="292929"/>
                </a:solidFill>
                <a:highlight>
                  <a:srgbClr val="FFFFFF"/>
                </a:highlight>
              </a:rPr>
              <a:t>3–25 bar pressure</a:t>
            </a: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 in the presence of a catalyst to produce hydrogen, carbon monoxide, and a relatively small amount of carbon dioxide 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AutoNum type="arabicPeriod"/>
            </a:pP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Subsequently, in what is called the "water-gas shift reaction," the carbon monoxide and steam are reacted using a catalyst to produce carbon dioxide and more hydrogen.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AutoNum type="arabicPeriod"/>
            </a:pP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</a:rPr>
              <a:t>In a final process step called "pressure-swing adsorption," carbon dioxide and other impurities are removed from the gas stream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013" y="2661825"/>
            <a:ext cx="4468226" cy="15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410275" y="4022725"/>
            <a:ext cx="825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Currently, the cost to produce Hydrogen via SMR varies between $1.5/kg H2 to $3.5/kg H2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95% of hydrogen fuel is produced via SMR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Pros and Cons of Steam Methane Reforming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42">
                <a:solidFill>
                  <a:schemeClr val="dk1"/>
                </a:solidFill>
              </a:rPr>
              <a:t>Cons: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Steam Methane Reforming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Pros:</a:t>
            </a:r>
            <a:endParaRPr>
              <a:solidFill>
                <a:srgbClr val="000000"/>
              </a:solidFill>
            </a:endParaRPr>
          </a:p>
          <a:p>
            <a:pPr marL="457200" lvl="0" indent="-31496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Abundance/Cost of Natural Gas</a:t>
            </a:r>
            <a:endParaRPr sz="1942">
              <a:solidFill>
                <a:schemeClr val="dk1"/>
              </a:solidFill>
            </a:endParaRPr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Existing infrastructure </a:t>
            </a:r>
            <a:endParaRPr sz="1942">
              <a:solidFill>
                <a:schemeClr val="dk1"/>
              </a:solidFill>
            </a:endParaRPr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Can provide enough hydrogen for transportation purposes</a:t>
            </a:r>
            <a:endParaRPr sz="1942">
              <a:solidFill>
                <a:schemeClr val="dk1"/>
              </a:solidFill>
            </a:endParaRPr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Creation of jobs</a:t>
            </a:r>
            <a:endParaRPr sz="1942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2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42">
                <a:solidFill>
                  <a:srgbClr val="000000"/>
                </a:solidFill>
              </a:rPr>
              <a:t>Cons:</a:t>
            </a:r>
            <a:endParaRPr sz="1942">
              <a:solidFill>
                <a:srgbClr val="000000"/>
              </a:solidFill>
            </a:endParaRPr>
          </a:p>
          <a:p>
            <a:pPr marL="457200" lvl="0" indent="-31496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Does produce greenhouse gases</a:t>
            </a:r>
            <a:endParaRPr sz="1942">
              <a:solidFill>
                <a:schemeClr val="dk1"/>
              </a:solidFill>
            </a:endParaRPr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42">
                <a:solidFill>
                  <a:schemeClr val="dk1"/>
                </a:solidFill>
              </a:rPr>
              <a:t>Limited stores of methane</a:t>
            </a:r>
            <a:endParaRPr sz="1942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2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2">
                <a:solidFill>
                  <a:schemeClr val="dk1"/>
                </a:solidFill>
              </a:rPr>
              <a:t>Is it any better than just producing electricity from Methane to charge a Lithium ion battery? Maybe?</a:t>
            </a:r>
            <a:endParaRPr sz="1942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2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Components of an Electrochemical Cell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48100" y="1184825"/>
            <a:ext cx="40758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" sz="1900">
                <a:solidFill>
                  <a:schemeClr val="dk1"/>
                </a:solidFill>
              </a:rPr>
              <a:t>Anode- Site of oxidation</a:t>
            </a:r>
            <a:endParaRPr sz="1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900">
                <a:solidFill>
                  <a:schemeClr val="dk1"/>
                </a:solidFill>
              </a:rPr>
              <a:t>Cathode- Site of reduction</a:t>
            </a:r>
            <a:endParaRPr sz="1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900">
                <a:solidFill>
                  <a:schemeClr val="dk1"/>
                </a:solidFill>
              </a:rPr>
              <a:t>Salt Bridge- Pathway for ion transport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Electrochemical Potential: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Energy per change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Varies with position in cell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</a:rPr>
              <a:t>Cell potential: E</a:t>
            </a:r>
            <a:r>
              <a:rPr lang="en" sz="1900" baseline="-25000">
                <a:solidFill>
                  <a:schemeClr val="dk1"/>
                </a:solidFill>
              </a:rPr>
              <a:t>cathode</a:t>
            </a:r>
            <a:r>
              <a:rPr lang="en" sz="1900">
                <a:solidFill>
                  <a:schemeClr val="dk1"/>
                </a:solidFill>
              </a:rPr>
              <a:t>- E</a:t>
            </a:r>
            <a:r>
              <a:rPr lang="en" sz="1900" baseline="-25000">
                <a:solidFill>
                  <a:schemeClr val="dk1"/>
                </a:solidFill>
              </a:rPr>
              <a:t>anode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050" y="1310063"/>
            <a:ext cx="4707276" cy="30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Production- Biomass and Coal Gasification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151850" y="1152475"/>
            <a:ext cx="8520600" cy="3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21909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58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Biomass and coal Gasification and follow a very similar pathway as Natural Gas Reforming Biomass </a:t>
            </a:r>
            <a:endParaRPr sz="587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677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Biomass Gasification (Simplified example reaction)</a:t>
            </a:r>
            <a:r>
              <a:rPr lang="en" sz="667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667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O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H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→ CO + CO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H</a:t>
            </a:r>
            <a:r>
              <a:rPr lang="en" sz="76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3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other species</a:t>
            </a:r>
            <a:endParaRPr sz="63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87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677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Water-gas shift reaction</a:t>
            </a:r>
            <a:endParaRPr sz="6677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6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 + H</a:t>
            </a:r>
            <a:r>
              <a:rPr lang="en" sz="79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6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→ CO</a:t>
            </a:r>
            <a:r>
              <a:rPr lang="en" sz="79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6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H</a:t>
            </a:r>
            <a:r>
              <a:rPr lang="en" sz="79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6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(+ small amount of heat)</a:t>
            </a:r>
            <a:endParaRPr sz="66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8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8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977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Coal gasification reaction (unbalanced): Production of Syngas</a:t>
            </a:r>
            <a:endParaRPr sz="6977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</a:t>
            </a:r>
            <a:r>
              <a:rPr lang="en" sz="84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O</a:t>
            </a:r>
            <a:r>
              <a:rPr lang="en" sz="84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H</a:t>
            </a:r>
            <a:r>
              <a:rPr lang="en" sz="84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→ CO + CO</a:t>
            </a:r>
            <a:r>
              <a:rPr lang="en" sz="84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H</a:t>
            </a:r>
            <a:r>
              <a:rPr lang="en" sz="847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9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other species</a:t>
            </a:r>
            <a:endParaRPr sz="69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Production- Electrolysis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451775" y="1070700"/>
            <a:ext cx="4841700" cy="25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938" algn="l" rtl="0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312"/>
              <a:buFont typeface="Arial"/>
              <a:buAutoNum type="arabicPeriod"/>
            </a:pPr>
            <a:r>
              <a:rPr lang="en" sz="1312">
                <a:solidFill>
                  <a:srgbClr val="292929"/>
                </a:solidFill>
              </a:rPr>
              <a:t>Electrical current is supplied by electrodes</a:t>
            </a:r>
            <a:endParaRPr sz="1312">
              <a:solidFill>
                <a:srgbClr val="292929"/>
              </a:solidFill>
            </a:endParaRPr>
          </a:p>
          <a:p>
            <a:pPr marL="457200" lvl="0" indent="-311938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12"/>
              <a:buFont typeface="Arial"/>
              <a:buAutoNum type="arabicPeriod"/>
            </a:pPr>
            <a:r>
              <a:rPr lang="en" sz="1312">
                <a:solidFill>
                  <a:srgbClr val="292929"/>
                </a:solidFill>
              </a:rPr>
              <a:t>Water reacts at the anode to form oxygen and positively charged hydrogen ions (protons).</a:t>
            </a:r>
            <a:endParaRPr sz="1312">
              <a:solidFill>
                <a:srgbClr val="292929"/>
              </a:solidFill>
            </a:endParaRPr>
          </a:p>
          <a:p>
            <a:pPr marL="457200" lvl="0" indent="-311938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12"/>
              <a:buFont typeface="Arial"/>
              <a:buAutoNum type="arabicPeriod"/>
            </a:pPr>
            <a:r>
              <a:rPr lang="en" sz="1312">
                <a:solidFill>
                  <a:srgbClr val="292929"/>
                </a:solidFill>
              </a:rPr>
              <a:t>The electrons flow through an external circuit and the hydrogen ions selectively move across the PEM to the cathode.</a:t>
            </a:r>
            <a:endParaRPr sz="1312">
              <a:solidFill>
                <a:srgbClr val="292929"/>
              </a:solidFill>
            </a:endParaRPr>
          </a:p>
          <a:p>
            <a:pPr marL="457200" lvl="0" indent="-311938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12"/>
              <a:buFont typeface="Arial"/>
              <a:buAutoNum type="arabicPeriod"/>
            </a:pPr>
            <a:r>
              <a:rPr lang="en" sz="1312">
                <a:solidFill>
                  <a:srgbClr val="292929"/>
                </a:solidFill>
              </a:rPr>
              <a:t>At the cathode, hydrogen ions combine with electrons from the external circuit to form hydrogen gas. </a:t>
            </a:r>
            <a:endParaRPr sz="1312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12">
                <a:solidFill>
                  <a:srgbClr val="292929"/>
                </a:solidFill>
              </a:rPr>
              <a:t>Anode Reaction: 2H</a:t>
            </a:r>
            <a:r>
              <a:rPr lang="en" sz="1312" baseline="-25000">
                <a:solidFill>
                  <a:srgbClr val="292929"/>
                </a:solidFill>
              </a:rPr>
              <a:t>2</a:t>
            </a:r>
            <a:r>
              <a:rPr lang="en" sz="1312">
                <a:solidFill>
                  <a:srgbClr val="292929"/>
                </a:solidFill>
              </a:rPr>
              <a:t>O → O</a:t>
            </a:r>
            <a:r>
              <a:rPr lang="en" sz="1312" baseline="-25000">
                <a:solidFill>
                  <a:srgbClr val="292929"/>
                </a:solidFill>
              </a:rPr>
              <a:t>2</a:t>
            </a:r>
            <a:r>
              <a:rPr lang="en" sz="1312">
                <a:solidFill>
                  <a:srgbClr val="292929"/>
                </a:solidFill>
              </a:rPr>
              <a:t> + 4H</a:t>
            </a:r>
            <a:r>
              <a:rPr lang="en" sz="1312" baseline="30000">
                <a:solidFill>
                  <a:srgbClr val="292929"/>
                </a:solidFill>
              </a:rPr>
              <a:t>+</a:t>
            </a:r>
            <a:r>
              <a:rPr lang="en" sz="1312">
                <a:solidFill>
                  <a:srgbClr val="292929"/>
                </a:solidFill>
              </a:rPr>
              <a:t> + 4e</a:t>
            </a:r>
            <a:r>
              <a:rPr lang="en" sz="1312" baseline="30000">
                <a:solidFill>
                  <a:srgbClr val="292929"/>
                </a:solidFill>
              </a:rPr>
              <a:t>-</a:t>
            </a:r>
            <a:r>
              <a:rPr lang="en" sz="1312">
                <a:solidFill>
                  <a:srgbClr val="292929"/>
                </a:solidFill>
              </a:rPr>
              <a:t> </a:t>
            </a:r>
            <a:endParaRPr sz="1312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312">
                <a:solidFill>
                  <a:srgbClr val="292929"/>
                </a:solidFill>
              </a:rPr>
              <a:t>Cathode Reaction: 4H</a:t>
            </a:r>
            <a:r>
              <a:rPr lang="en" sz="1312" baseline="30000">
                <a:solidFill>
                  <a:srgbClr val="292929"/>
                </a:solidFill>
              </a:rPr>
              <a:t>+</a:t>
            </a:r>
            <a:r>
              <a:rPr lang="en" sz="1312">
                <a:solidFill>
                  <a:srgbClr val="292929"/>
                </a:solidFill>
              </a:rPr>
              <a:t> + 4e</a:t>
            </a:r>
            <a:r>
              <a:rPr lang="en" sz="1312" baseline="30000">
                <a:solidFill>
                  <a:srgbClr val="292929"/>
                </a:solidFill>
              </a:rPr>
              <a:t>-</a:t>
            </a:r>
            <a:r>
              <a:rPr lang="en" sz="1312">
                <a:solidFill>
                  <a:srgbClr val="292929"/>
                </a:solidFill>
              </a:rPr>
              <a:t> → 2H</a:t>
            </a:r>
            <a:r>
              <a:rPr lang="en" sz="1312" baseline="-25000">
                <a:solidFill>
                  <a:srgbClr val="292929"/>
                </a:solidFill>
              </a:rPr>
              <a:t>2 </a:t>
            </a:r>
            <a:endParaRPr sz="550"/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l="11539" t="7167" r="11891" b="9879"/>
          <a:stretch/>
        </p:blipFill>
        <p:spPr>
          <a:xfrm>
            <a:off x="5383550" y="990675"/>
            <a:ext cx="3262226" cy="3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/>
        </p:nvSpPr>
        <p:spPr>
          <a:xfrm>
            <a:off x="380275" y="3952700"/>
            <a:ext cx="7905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Currently, the energy value of Hydrogen gas produced is about 80% of the electricity that was used to split the water molecule. Also, the electrolyzers are expensive to manufacture.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Question: Why would we use electrolysis if we lose energy value and it is expensive?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Distribution- Centralized Production of Hydrogen</a:t>
            </a:r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Large, centralized production facilities where hydrogen is produced via electrolysis,  SMR with sequestration, or coal gasification with sequestration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Ideal for long-term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075" y="2210725"/>
            <a:ext cx="5832376" cy="22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32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Transportation from large, centralized facilities</a:t>
            </a:r>
            <a:endParaRPr sz="2720"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dk1"/>
                </a:solidFill>
              </a:rPr>
              <a:t>Gaseous Hydrogen Transportation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457200" lvl="0" indent="-339935" algn="l" rtl="0">
              <a:lnSpc>
                <a:spcPct val="8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3"/>
              <a:buChar char="-"/>
            </a:pPr>
            <a:r>
              <a:rPr lang="en" sz="1753">
                <a:solidFill>
                  <a:schemeClr val="dk1"/>
                </a:solidFill>
              </a:rPr>
              <a:t>Hydrogen Tube Trailers (Pressures of up to 250 bar)</a:t>
            </a:r>
            <a:endParaRPr sz="1753">
              <a:solidFill>
                <a:schemeClr val="dk1"/>
              </a:solidFill>
            </a:endParaRPr>
          </a:p>
          <a:p>
            <a:pPr marL="457200" lvl="0" indent="-339935" algn="l" rtl="0">
              <a:lnSpc>
                <a:spcPct val="8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3"/>
              <a:buChar char="-"/>
            </a:pPr>
            <a:r>
              <a:rPr lang="en" sz="1753">
                <a:solidFill>
                  <a:schemeClr val="dk1"/>
                </a:solidFill>
              </a:rPr>
              <a:t>Pipelines (Similar to natural gas pipelines; but with a higher tendency for leakages due to the small size of hydrogen)</a:t>
            </a:r>
            <a:endParaRPr sz="1753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dk1"/>
                </a:solidFill>
              </a:rPr>
              <a:t>Liquid Hydrogen Transportation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8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Super-insulated tanker trucks certified for cryogenic transport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8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More dense than gaseous hydrogen (uses 30% of energy density of hydrogen)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50" y="3533554"/>
            <a:ext cx="4593151" cy="1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50" y="3496750"/>
            <a:ext cx="1889750" cy="15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Benefits/Drawbacks of Centralized Hydrogen Production</a:t>
            </a:r>
            <a:endParaRPr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Benefits: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Can be produced cheaply after high capital cost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Supply enough hydrogen for high fuel cell vehicle density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Potential to have zero emissions if produced via electrolysis or if sequestration is used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Drawbacks: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Massive capital cost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Chicken egg dilemma, which came first?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Could be dangerous to transport high pressure vessels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Manufacture of Hydrogen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local distributed generation with small-scale natural gas reformers or by electrolysis of water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Much lower capital cost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Can be built slowly as demand increases until the need for a centralized production facility arises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Much more likely case for near future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44875"/>
            <a:ext cx="3870324" cy="19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0" y="837625"/>
            <a:ext cx="7312676" cy="41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569125" y="107375"/>
            <a:ext cx="76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of Hydrogen</a:t>
            </a:r>
            <a:endParaRPr sz="2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311700" y="6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to Create Cheaper Fuel Cells</a:t>
            </a:r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body" idx="1"/>
          </p:nvPr>
        </p:nvSpPr>
        <p:spPr>
          <a:xfrm>
            <a:off x="311700" y="638275"/>
            <a:ext cx="3685200" cy="43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u="sng">
                <a:solidFill>
                  <a:srgbClr val="000000"/>
                </a:solidFill>
              </a:rPr>
              <a:t>Advancements already made:</a:t>
            </a:r>
            <a:endParaRPr sz="1300" u="sng"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Cost of fuel cells decreased 60% from 2006-2016 </a:t>
            </a:r>
            <a:endParaRPr sz="1300">
              <a:solidFill>
                <a:srgbClr val="000000"/>
              </a:solidFill>
            </a:endParaRP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5x reduction in platinum content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u="sng">
                <a:solidFill>
                  <a:srgbClr val="000000"/>
                </a:solidFill>
              </a:rPr>
              <a:t>Advancements that need to be made:</a:t>
            </a:r>
            <a:endParaRPr sz="1300" u="sng"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Cheaper alternative to platinum catalyst (~$30,000/kg)</a:t>
            </a:r>
            <a:endParaRPr sz="1300"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Reduce the cost of hydrogen fuel ($16/kg)</a:t>
            </a:r>
            <a:endParaRPr sz="1300">
              <a:solidFill>
                <a:srgbClr val="000000"/>
              </a:solidFill>
            </a:endParaRP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Gasoline Gallon Equivalent (GGE) average price of hydrogen fuel in California: $5-$6</a:t>
            </a:r>
            <a:endParaRPr sz="1300">
              <a:solidFill>
                <a:srgbClr val="000000"/>
              </a:solidFill>
            </a:endParaRP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Average price of gasoline in California: $3.88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700" y="1205525"/>
            <a:ext cx="4240700" cy="27324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311700" y="20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Need to Create More Durable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4692125" y="1326300"/>
            <a:ext cx="4260300" cy="24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u="sng">
                <a:solidFill>
                  <a:schemeClr val="dk1"/>
                </a:solidFill>
              </a:rPr>
              <a:t>Advancements already made: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Quadrupled fuel cell durability from 2006-2016</a:t>
            </a:r>
            <a:endParaRPr sz="1300">
              <a:solidFill>
                <a:schemeClr val="dk1"/>
              </a:solidFill>
            </a:endParaRP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1"/>
                </a:solidFill>
              </a:rPr>
              <a:t>Achieved durability of 4100 hours (or 120,000 miles)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u="sng">
                <a:solidFill>
                  <a:schemeClr val="dk1"/>
                </a:solidFill>
              </a:rPr>
              <a:t>Advancements that need to be made: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Fuel cells need to be durable enough to last at least 5,000 hours (150,000 miles)</a:t>
            </a:r>
            <a:endParaRPr sz="1300">
              <a:solidFill>
                <a:schemeClr val="dk1"/>
              </a:solidFill>
            </a:endParaRPr>
          </a:p>
          <a:p>
            <a:pPr marL="1371600" lvl="2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1"/>
                </a:solidFill>
              </a:rPr>
              <a:t>Required for realistic operating conditions that stress chemical and mechanical stability of fuel cell system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l="10993" t="3151" r="7274" b="26026"/>
          <a:stretch/>
        </p:blipFill>
        <p:spPr>
          <a:xfrm>
            <a:off x="258125" y="1356613"/>
            <a:ext cx="4487575" cy="24302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311700" y="17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University of Delaware Study - 2017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63" y="782775"/>
            <a:ext cx="2485675" cy="24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 txBox="1"/>
          <p:nvPr/>
        </p:nvSpPr>
        <p:spPr>
          <a:xfrm>
            <a:off x="4468400" y="749825"/>
            <a:ext cx="42969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Cost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Tungsten Carbide Catalyst Cost: $150 per kilogram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Platinum Catalyst Cost: $30,000 per kilogram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Membrane of Hydrogen Fuel Cell can easily wear down but: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Tungsten carbide catalyst found to optimize performance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Tungsten carbide catalyst captures damaging free radicals before they degrade the membrane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Membrane lasts longer when use tungsten carbide catalyst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87" y="3472575"/>
            <a:ext cx="3857625" cy="14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Fuel Cell Overview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https://www.youtube.com/watch?v=08ZH7vwzzEg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189600" y="116175"/>
            <a:ext cx="87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Disadvantages compared to Electric Vehicles</a:t>
            </a:r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body" idx="1"/>
          </p:nvPr>
        </p:nvSpPr>
        <p:spPr>
          <a:xfrm>
            <a:off x="311700" y="688875"/>
            <a:ext cx="42603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Advantages: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Time it takes to Refuel:</a:t>
            </a:r>
            <a:r>
              <a:rPr lang="en" sz="1200">
                <a:solidFill>
                  <a:srgbClr val="000000"/>
                </a:solidFill>
              </a:rPr>
              <a:t> shorter refueling time (3-4 mins vs. 0.5-12 hrs) 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Equipment: </a:t>
            </a:r>
            <a:r>
              <a:rPr lang="en" sz="1200">
                <a:solidFill>
                  <a:srgbClr val="000000"/>
                </a:solidFill>
              </a:rPr>
              <a:t>Hydrogen Fuel Cells are lighter than batteries used in EVs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Use of Lithium Ion Batteries:</a:t>
            </a:r>
            <a:r>
              <a:rPr lang="en" sz="1200">
                <a:solidFill>
                  <a:srgbClr val="000000"/>
                </a:solidFill>
              </a:rPr>
              <a:t> only used in EVs &amp; produce a lot of toxic waste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4572000" y="688875"/>
            <a:ext cx="45117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Disadvantages: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Cost:</a:t>
            </a:r>
            <a:r>
              <a:rPr lang="en" sz="1200">
                <a:solidFill>
                  <a:srgbClr val="000000"/>
                </a:solidFill>
              </a:rPr>
              <a:t> Start at $71.5K (per FCV) vs. $25K (per EV)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Cost per mile:</a:t>
            </a:r>
            <a:r>
              <a:rPr lang="en" sz="1200">
                <a:solidFill>
                  <a:srgbClr val="000000"/>
                </a:solidFill>
              </a:rPr>
              <a:t> 25</a:t>
            </a:r>
            <a:r>
              <a:rPr lang="en" sz="1200">
                <a:solidFill>
                  <a:schemeClr val="dk1"/>
                </a:solidFill>
              </a:rPr>
              <a:t>¢ per mile (FCV) vs. </a:t>
            </a:r>
            <a:r>
              <a:rPr lang="en" sz="1200">
                <a:solidFill>
                  <a:srgbClr val="000000"/>
                </a:solidFill>
              </a:rPr>
              <a:t>3-4¢ per mile (EV)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Convenience of Refueling:</a:t>
            </a:r>
            <a:r>
              <a:rPr lang="en" sz="1200">
                <a:solidFill>
                  <a:srgbClr val="000000"/>
                </a:solidFill>
              </a:rPr>
              <a:t> more refueling stations for EVs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Cost of building Refueling Stations:</a:t>
            </a:r>
            <a:r>
              <a:rPr lang="en" sz="1200">
                <a:solidFill>
                  <a:srgbClr val="000000"/>
                </a:solidFill>
              </a:rPr>
              <a:t> cheaper to build EV refueling stations 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Hydrogen Extraction</a:t>
            </a:r>
            <a:r>
              <a:rPr lang="en" sz="1200">
                <a:solidFill>
                  <a:srgbClr val="000000"/>
                </a:solidFill>
              </a:rPr>
              <a:t>: expensive and not very efficient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Environmental Impact:</a:t>
            </a:r>
            <a:r>
              <a:rPr lang="en" sz="1200">
                <a:solidFill>
                  <a:srgbClr val="000000"/>
                </a:solidFill>
              </a:rPr>
              <a:t> CO</a:t>
            </a:r>
            <a:r>
              <a:rPr lang="en" sz="1200" baseline="-25000">
                <a:solidFill>
                  <a:srgbClr val="000000"/>
                </a:solidFill>
              </a:rPr>
              <a:t>2</a:t>
            </a:r>
            <a:r>
              <a:rPr lang="en" sz="1200">
                <a:solidFill>
                  <a:srgbClr val="000000"/>
                </a:solidFill>
              </a:rPr>
              <a:t> emissions from EVs over their lifetime is lower than emissions from FCV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50" y="2412375"/>
            <a:ext cx="4267199" cy="2404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6160950" y="2968224"/>
            <a:ext cx="1333800" cy="198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6199759" y="4583060"/>
            <a:ext cx="1260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Hydrogen Fueling Stations in California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89" name="Google Shape;289;p45"/>
          <p:cNvPicPr preferRelativeResize="0"/>
          <p:nvPr/>
        </p:nvPicPr>
        <p:blipFill rotWithShape="1">
          <a:blip r:embed="rId4">
            <a:alphaModFix/>
          </a:blip>
          <a:srcRect l="14334" r="37302"/>
          <a:stretch/>
        </p:blipFill>
        <p:spPr>
          <a:xfrm>
            <a:off x="6199785" y="3013045"/>
            <a:ext cx="1260592" cy="154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59100" y="160800"/>
            <a:ext cx="89802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Disadvantages compared to Internal Combustion Vehicles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1"/>
          </p:nvPr>
        </p:nvSpPr>
        <p:spPr>
          <a:xfrm>
            <a:off x="207225" y="1152475"/>
            <a:ext cx="43647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Advantages: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Noise:</a:t>
            </a:r>
            <a:r>
              <a:rPr lang="en" sz="1200">
                <a:solidFill>
                  <a:srgbClr val="000000"/>
                </a:solidFill>
              </a:rPr>
              <a:t> FCV produce almost no noise compared to ICV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Environmental Impacts:</a:t>
            </a:r>
            <a:r>
              <a:rPr lang="en" sz="1200">
                <a:solidFill>
                  <a:srgbClr val="000000"/>
                </a:solidFill>
              </a:rPr>
              <a:t> FCV produce way less harmful gas emissions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Production of Hydrogen vs. Gasoline:</a:t>
            </a:r>
            <a:r>
              <a:rPr lang="en" sz="1200">
                <a:solidFill>
                  <a:srgbClr val="000000"/>
                </a:solidFill>
              </a:rPr>
              <a:t> Producing hydrogen emits 34-50% less GHG than producing gasoline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Chemical Exposure:</a:t>
            </a:r>
            <a:r>
              <a:rPr lang="en" sz="1200">
                <a:solidFill>
                  <a:srgbClr val="000000"/>
                </a:solidFill>
              </a:rPr>
              <a:t> when fueling Hydrogen Vehicles, we are exposed to less harmful chemicals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Efficiency:</a:t>
            </a:r>
            <a:r>
              <a:rPr lang="en" sz="1200">
                <a:solidFill>
                  <a:srgbClr val="000000"/>
                </a:solidFill>
              </a:rPr>
              <a:t> Hydrogen fuel cells are 40-60% efficient in generating electricity &amp; IC engines are 30-35% efficient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HFCV get double the mile range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4740850" y="1297475"/>
            <a:ext cx="4364700" cy="3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</a:rPr>
              <a:t>Disadvantages: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Initial Cost:</a:t>
            </a:r>
            <a:r>
              <a:rPr lang="en" sz="1200">
                <a:solidFill>
                  <a:srgbClr val="000000"/>
                </a:solidFill>
              </a:rPr>
              <a:t> FCV are 7.5x more expensive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u="sng">
                <a:solidFill>
                  <a:srgbClr val="000000"/>
                </a:solidFill>
              </a:rPr>
              <a:t>Cost of Fuel:</a:t>
            </a:r>
            <a:r>
              <a:rPr lang="en" sz="1200">
                <a:solidFill>
                  <a:srgbClr val="000000"/>
                </a:solidFill>
              </a:rPr>
              <a:t> hydrogen fuel is much more expensive than gasoline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u="sng">
                <a:solidFill>
                  <a:schemeClr val="dk1"/>
                </a:solidFill>
              </a:rPr>
              <a:t>Cost of Storage and Transportation:</a:t>
            </a:r>
            <a:r>
              <a:rPr lang="en" sz="1200">
                <a:solidFill>
                  <a:schemeClr val="dk1"/>
                </a:solidFill>
              </a:rPr>
              <a:t> more expensive to store and transport hydrogen than gasoline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u="sng">
                <a:solidFill>
                  <a:schemeClr val="dk1"/>
                </a:solidFill>
              </a:rPr>
              <a:t>Refueling Stations:</a:t>
            </a:r>
            <a:r>
              <a:rPr lang="en" sz="1200">
                <a:solidFill>
                  <a:schemeClr val="dk1"/>
                </a:solidFill>
              </a:rPr>
              <a:t> more readily available for ICV</a:t>
            </a:r>
            <a:endParaRPr sz="12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/>
          <p:nvPr/>
        </p:nvSpPr>
        <p:spPr>
          <a:xfrm>
            <a:off x="2998888" y="524200"/>
            <a:ext cx="2830800" cy="227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7"/>
          <p:cNvSpPr/>
          <p:nvPr/>
        </p:nvSpPr>
        <p:spPr>
          <a:xfrm>
            <a:off x="210450" y="2893126"/>
            <a:ext cx="3015300" cy="195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7"/>
          <p:cNvSpPr/>
          <p:nvPr/>
        </p:nvSpPr>
        <p:spPr>
          <a:xfrm>
            <a:off x="5872025" y="484450"/>
            <a:ext cx="3143400" cy="235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274575" y="655938"/>
            <a:ext cx="2495700" cy="18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Fuel Cell Vehicles Currently Being Used</a:t>
            </a:r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body" idx="1"/>
          </p:nvPr>
        </p:nvSpPr>
        <p:spPr>
          <a:xfrm>
            <a:off x="2990375" y="2517763"/>
            <a:ext cx="27132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2015 Toyota Mirai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 rotWithShape="1">
          <a:blip r:embed="rId3">
            <a:alphaModFix/>
          </a:blip>
          <a:srcRect l="19002"/>
          <a:stretch/>
        </p:blipFill>
        <p:spPr>
          <a:xfrm>
            <a:off x="3041250" y="628950"/>
            <a:ext cx="2685919" cy="18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120" y="584450"/>
            <a:ext cx="3015218" cy="20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5872025" y="2584113"/>
            <a:ext cx="30954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Honda Clarity Fuel Cell Vehicle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70" y="2923807"/>
            <a:ext cx="2887019" cy="14909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396612" y="4532373"/>
            <a:ext cx="26430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Hyundai Nexo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3674225" y="3225525"/>
            <a:ext cx="5341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Since 2012, 8,931 HCV have been sold in the US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Can mainly operate in Cali (43 out of 45 of hydrogen refueling stations are located there)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Progress in HCV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Toyota Mirai (2015) - first to build HCVs in volumes of 1,000+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&gt;6,500 have been leased or sold (2015-2020)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Followed by Honda Clarity and Hyundai Nexo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Only 3 types of HCV currently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438" y="2974076"/>
            <a:ext cx="3854463" cy="1773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 txBox="1">
            <a:spLocks noGrp="1"/>
          </p:cNvSpPr>
          <p:nvPr>
            <p:ph type="body" idx="1"/>
          </p:nvPr>
        </p:nvSpPr>
        <p:spPr>
          <a:xfrm>
            <a:off x="5103063" y="4747125"/>
            <a:ext cx="27132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Nikola FC Truck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4474575" y="2848475"/>
            <a:ext cx="3970200" cy="2262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311700" y="70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Hydrogen Fuel Cell Vehicles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46698"/>
            <a:ext cx="3274027" cy="20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/>
          <p:nvPr/>
        </p:nvSpPr>
        <p:spPr>
          <a:xfrm>
            <a:off x="189150" y="2678325"/>
            <a:ext cx="3546900" cy="24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606000" y="4747125"/>
            <a:ext cx="27132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2021 Toyota Mirai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38" y="728750"/>
            <a:ext cx="2616749" cy="14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/>
          <p:nvPr/>
        </p:nvSpPr>
        <p:spPr>
          <a:xfrm>
            <a:off x="516025" y="642775"/>
            <a:ext cx="2910300" cy="19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1"/>
          </p:nvPr>
        </p:nvSpPr>
        <p:spPr>
          <a:xfrm>
            <a:off x="614575" y="2200675"/>
            <a:ext cx="27132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2021 Hyundai Nexo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4148775" y="868513"/>
            <a:ext cx="4296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Toyota Mirai:</a:t>
            </a:r>
            <a:r>
              <a:rPr lang="en" sz="1200"/>
              <a:t> 402 mile range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Hyundai Nexo: </a:t>
            </a:r>
            <a:r>
              <a:rPr lang="en" sz="1200"/>
              <a:t>380 mile range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Nikola FCEV: </a:t>
            </a:r>
            <a:r>
              <a:rPr lang="en" sz="1200"/>
              <a:t>300-900 mile range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/>
              <a:t>Metro/Regional: </a:t>
            </a:r>
            <a:r>
              <a:rPr lang="en" sz="1200"/>
              <a:t>Nikola Tre BEV (300 mile range)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/>
              <a:t>Regional:</a:t>
            </a:r>
            <a:r>
              <a:rPr lang="en" sz="1200"/>
              <a:t> Nikola Tre FCEV (500 mile range)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/>
              <a:t>Long-Haul:</a:t>
            </a:r>
            <a:r>
              <a:rPr lang="en" sz="1200"/>
              <a:t> Nikola Two FCEV (900 mile range)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/>
          </p:nvPr>
        </p:nvSpPr>
        <p:spPr>
          <a:xfrm>
            <a:off x="311700" y="11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for use in heavy duty vehicles</a:t>
            </a: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49400"/>
            <a:ext cx="2497525" cy="27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/>
        </p:nvSpPr>
        <p:spPr>
          <a:xfrm>
            <a:off x="531763" y="3729025"/>
            <a:ext cx="205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the U.S. Freight Industry</a:t>
            </a:r>
            <a:endParaRPr/>
          </a:p>
        </p:txBody>
      </p:sp>
      <p:sp>
        <p:nvSpPr>
          <p:cNvPr id="334" name="Google Shape;334;p49"/>
          <p:cNvSpPr/>
          <p:nvPr/>
        </p:nvSpPr>
        <p:spPr>
          <a:xfrm>
            <a:off x="311700" y="685775"/>
            <a:ext cx="2656500" cy="365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4">
            <a:alphaModFix/>
          </a:blip>
          <a:srcRect l="29708" r="29773"/>
          <a:stretch/>
        </p:blipFill>
        <p:spPr>
          <a:xfrm>
            <a:off x="6804450" y="600050"/>
            <a:ext cx="1971676" cy="2190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/>
        </p:nvSpPr>
        <p:spPr>
          <a:xfrm>
            <a:off x="7136625" y="199325"/>
            <a:ext cx="15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Emissions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6576475" y="199325"/>
            <a:ext cx="2368800" cy="2591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9"/>
          <p:cNvSpPr txBox="1"/>
          <p:nvPr/>
        </p:nvSpPr>
        <p:spPr>
          <a:xfrm>
            <a:off x="2803976" y="685775"/>
            <a:ext cx="3557700" cy="3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 u="sng">
                <a:solidFill>
                  <a:schemeClr val="dk1"/>
                </a:solidFill>
              </a:rPr>
              <a:t>Why Change Needs to Happen:</a:t>
            </a:r>
            <a:endParaRPr sz="1100" u="sng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chemeClr val="dk1"/>
                </a:solidFill>
              </a:rPr>
              <a:t>US Department of Transportation predicts that freight volume in the US will increase by 45% or 29 billion tons by 2040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Heavy-duty vehicles account for 2% of vehicles on the road, but 23% of CO2 emissions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Truck industry of US, EU, and China combined consumes ⅕ of global demand of oil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</a:rPr>
              <a:t>Why Hydrogen Fuel Cells vs. Electric</a:t>
            </a:r>
            <a:endParaRPr sz="1100" u="sng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Refueling time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Range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Battery Life Requirements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Higher Specific Energy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775" y="3076234"/>
            <a:ext cx="2656499" cy="166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5" name="Google Shape;34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Polarization Curve displays the trade-off between power and cell efficiency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an abundance of Platinum in the world reserves but it is very expensive to obtain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Gas Reforming is where most Hydrogen comes from, but it still emits CO2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Electrolysis could have zero emissions if renewable electricity is used to produce Hydrogen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production of Hydrogen is ideal for long term, but capital cost is too high for the lack of current demand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of Hydrogen in high pressure gas cylinders seems to be winning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successfully use Hydrogen Fuel Cells for Transportation, we need to find ways to make them cheaper and more durable.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currently some Hydrogen Fuel Cell vehicles available for purchase &amp; there are companies working to make new models of HFCV that have a longer range.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would be most beneficial and profitable to make heavy-duty vehicles out of Hydrogen Fuel Cells.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Fuel Cells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r="41200"/>
          <a:stretch/>
        </p:blipFill>
        <p:spPr>
          <a:xfrm>
            <a:off x="4959875" y="2689000"/>
            <a:ext cx="2912325" cy="21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75" y="1170125"/>
            <a:ext cx="3383125" cy="3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6675"/>
            <a:ext cx="3386737" cy="24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HFC Proton-Exchange Membrane (PEM)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25" y="1111975"/>
            <a:ext cx="2482075" cy="3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400" y="2081575"/>
            <a:ext cx="4474600" cy="27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560950" y="1111975"/>
            <a:ext cx="5023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membrane is a fluoropolymer between the anode and cathode so hydrogen ions can pass through, but not H</a:t>
            </a:r>
            <a:r>
              <a:rPr lang="en" sz="1700" baseline="-25000"/>
              <a:t>2 </a:t>
            </a:r>
            <a:r>
              <a:rPr lang="en" sz="1700"/>
              <a:t>or </a:t>
            </a:r>
            <a:r>
              <a:rPr lang="en" sz="1700">
                <a:solidFill>
                  <a:schemeClr val="dk1"/>
                </a:solidFill>
              </a:rPr>
              <a:t>O</a:t>
            </a:r>
            <a:r>
              <a:rPr lang="en" sz="1700" baseline="-25000">
                <a:solidFill>
                  <a:schemeClr val="dk1"/>
                </a:solidFill>
              </a:rPr>
              <a:t>2</a:t>
            </a:r>
            <a:endParaRPr sz="1700"/>
          </a:p>
        </p:txBody>
      </p:sp>
      <p:sp>
        <p:nvSpPr>
          <p:cNvPr id="97" name="Google Shape;97;p19"/>
          <p:cNvSpPr txBox="1"/>
          <p:nvPr/>
        </p:nvSpPr>
        <p:spPr>
          <a:xfrm>
            <a:off x="871750" y="4412325"/>
            <a:ext cx="189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Nafion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Electrode-Catalyst Design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0333"/>
            <a:ext cx="4190475" cy="32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11700" y="1146525"/>
            <a:ext cx="3917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Platinum electrode-catalyst with nanoparticles dispersed with carbon 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Polymer wrapped around to transport hydrogen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Platinum serves as the catalyst 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Nanoparticles maximizes surface area and decrease weight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Diffusion Layer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l="-1760" r="1760"/>
          <a:stretch/>
        </p:blipFill>
        <p:spPr>
          <a:xfrm>
            <a:off x="311700" y="2499850"/>
            <a:ext cx="4637150" cy="20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675" y="2128701"/>
            <a:ext cx="3416350" cy="28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311700" y="1066700"/>
            <a:ext cx="7615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Facilitates transport of reactants and removes the product, water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Fabricated from carbon fiber sheets coated with PTFE (Teflon)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Hydrogen Fuel Cell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75" y="2560687"/>
            <a:ext cx="1291575" cy="1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398175" y="1007475"/>
            <a:ext cx="3798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Grooved plate design allows flow of gas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Size can range from the size of a hand to the size of a laptop </a:t>
            </a:r>
            <a:endParaRPr sz="170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l="2950"/>
          <a:stretch/>
        </p:blipFill>
        <p:spPr>
          <a:xfrm>
            <a:off x="4196600" y="1440350"/>
            <a:ext cx="4776749" cy="34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775" y="2791874"/>
            <a:ext cx="2022788" cy="1513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32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Hydrogen Fuel Cell Polarization curve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1042150"/>
            <a:ext cx="6386599" cy="3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6779550" y="385300"/>
            <a:ext cx="2192700" cy="4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Hydrogen Fuel Cell Performance can be separated into 3 regions: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1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Electrode Kinetics Driven Exponential Decay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k=k0 exp⁡[(E0-E)nF/RT]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2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Linear Decay Driven by H+ Transport (Steady State Diffusion)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3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Reactant Limited Decay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Asymptote due to independence of reactant transport and 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1086975" y="1557625"/>
            <a:ext cx="12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1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2628900" y="2460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Region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4944050" y="3565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Region 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2004</Words>
  <Application>Microsoft Office PowerPoint</Application>
  <PresentationFormat>On-screen Show (16:9)</PresentationFormat>
  <Paragraphs>240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Simple Light</vt:lpstr>
      <vt:lpstr>H2 fuel cell slides</vt:lpstr>
      <vt:lpstr>Basic Components of an Electrochemical Cell</vt:lpstr>
      <vt:lpstr>Hydrogen Fuel Cell Overview</vt:lpstr>
      <vt:lpstr>Hydrogen Fuel Cells</vt:lpstr>
      <vt:lpstr>HFC Proton-Exchange Membrane (PEM)</vt:lpstr>
      <vt:lpstr>Electrode-Catalyst Design</vt:lpstr>
      <vt:lpstr>Gas Diffusion Layer</vt:lpstr>
      <vt:lpstr>Structure of a Hydrogen Fuel Cell</vt:lpstr>
      <vt:lpstr>Hydrogen Fuel Cell Polarization curve</vt:lpstr>
      <vt:lpstr>Hydrogen Fuel Cell Polarization curve</vt:lpstr>
      <vt:lpstr>Platinum is the most common catalyst in PEM Fuel Cells</vt:lpstr>
      <vt:lpstr>Platinum metal reserves worldwide as of 2020, by country</vt:lpstr>
      <vt:lpstr>Class Activity #1</vt:lpstr>
      <vt:lpstr>Class Activity #1</vt:lpstr>
      <vt:lpstr>PowerPoint Presentation</vt:lpstr>
      <vt:lpstr>How Hydrogen Fuel Cells are Used in Transportation</vt:lpstr>
      <vt:lpstr>Hydrogen Production- Steam Methane Reforming Process (SMR) </vt:lpstr>
      <vt:lpstr>Pros and Cons of Steam Methane Reforming </vt:lpstr>
      <vt:lpstr>Pros and Cons of Steam Methane Reforming</vt:lpstr>
      <vt:lpstr>Hydrogen Production- Biomass and Coal Gasification</vt:lpstr>
      <vt:lpstr>Hydrogen Production- Electrolysis</vt:lpstr>
      <vt:lpstr>Distribution- Centralized Production of Hydrogen</vt:lpstr>
      <vt:lpstr>Transportation from large, centralized facilities</vt:lpstr>
      <vt:lpstr>Benefits/Drawbacks of Centralized Hydrogen Production</vt:lpstr>
      <vt:lpstr>Distributed Manufacture of Hydrogen</vt:lpstr>
      <vt:lpstr>PowerPoint Presentation</vt:lpstr>
      <vt:lpstr>The Need to Create Cheaper Fuel Cells</vt:lpstr>
      <vt:lpstr>The Need to Create More Durable</vt:lpstr>
      <vt:lpstr>University of Delaware Study - 2017</vt:lpstr>
      <vt:lpstr>Advantages &amp; Disadvantages compared to Electric Vehicles</vt:lpstr>
      <vt:lpstr>Advantages &amp; Disadvantages compared to Internal Combustion Vehicles </vt:lpstr>
      <vt:lpstr>Fuel Cell Vehicles Currently Being Used</vt:lpstr>
      <vt:lpstr>The Future of Hydrogen Fuel Cell Vehicles</vt:lpstr>
      <vt:lpstr>Potential for use in heavy duty vehicles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Cells for Transportation</dc:title>
  <dc:creator>Mike Janik</dc:creator>
  <cp:lastModifiedBy>Janik, Michael John</cp:lastModifiedBy>
  <cp:revision>1</cp:revision>
  <dcterms:modified xsi:type="dcterms:W3CDTF">2022-06-16T18:13:46Z</dcterms:modified>
</cp:coreProperties>
</file>